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0" r:id="rId4"/>
    <p:sldId id="263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96D3D1-EE38-44E4-BD3A-144E7E6BE572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C23FB8C-463A-49BA-B6BA-48E4999B7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Introductory Guide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1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vs. Owner vs. Manager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2895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Brand</a:t>
            </a:r>
          </a:p>
          <a:p>
            <a:pPr marL="0" indent="0" algn="ctr">
              <a:buNone/>
            </a:pPr>
            <a:endParaRPr lang="en-US" sz="2000" dirty="0"/>
          </a:p>
          <a:p>
            <a:r>
              <a:rPr lang="en-US" sz="1900" dirty="0" smtClean="0"/>
              <a:t>Marriott, Hilton, Starwood, IHG, Hyatt, Carlson, Wyndham, Choice, Accor, etc..</a:t>
            </a:r>
          </a:p>
          <a:p>
            <a:r>
              <a:rPr lang="en-US" sz="1900" dirty="0" smtClean="0"/>
              <a:t>Brands hold the power of name recognition but often don’t manage the hotels under their name. They are able to sell their name to owners who pay the brands a fee to essentially use the brand name.</a:t>
            </a:r>
          </a:p>
          <a:p>
            <a:endParaRPr lang="en-US" sz="180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2"/>
          </p:nvPr>
        </p:nvSpPr>
        <p:spPr>
          <a:xfrm>
            <a:off x="3200400" y="1600200"/>
            <a:ext cx="297179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Owner</a:t>
            </a:r>
          </a:p>
          <a:p>
            <a:pPr marL="0" indent="0" algn="ctr">
              <a:buNone/>
            </a:pPr>
            <a:endParaRPr lang="en-US" sz="1800" dirty="0"/>
          </a:p>
          <a:p>
            <a:r>
              <a:rPr lang="en-US" sz="1900" dirty="0" smtClean="0"/>
              <a:t>Public and Private REITS, independent owners, HERSHA, LaSalle, White Lodging, etc.</a:t>
            </a:r>
          </a:p>
          <a:p>
            <a:r>
              <a:rPr lang="en-US" sz="1900" dirty="0" smtClean="0"/>
              <a:t>The owner carries the risk associated with the hotels success. They are responsible for funding </a:t>
            </a:r>
            <a:r>
              <a:rPr lang="en-US" sz="1900" dirty="0" err="1" smtClean="0"/>
              <a:t>CapEx</a:t>
            </a:r>
            <a:r>
              <a:rPr lang="en-US" sz="1900" dirty="0" smtClean="0"/>
              <a:t> needs but are rewarded when a hotel performs well. </a:t>
            </a:r>
            <a:endParaRPr lang="en-US" sz="19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172200" y="1600200"/>
            <a:ext cx="2847703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dirty="0" smtClean="0"/>
              <a:t>Manager</a:t>
            </a:r>
          </a:p>
          <a:p>
            <a:pPr marL="0" indent="0" algn="ctr">
              <a:buFont typeface="Wingdings 2"/>
              <a:buNone/>
            </a:pPr>
            <a:endParaRPr lang="en-US" sz="1600" dirty="0" smtClean="0"/>
          </a:p>
          <a:p>
            <a:r>
              <a:rPr lang="en-US" sz="1800" dirty="0" smtClean="0"/>
              <a:t>White Lodging, Interstate, Sage</a:t>
            </a:r>
            <a:r>
              <a:rPr lang="en-US" sz="1800" dirty="0"/>
              <a:t>, </a:t>
            </a:r>
            <a:r>
              <a:rPr lang="en-US" sz="1800" dirty="0" err="1"/>
              <a:t>Winegardner</a:t>
            </a:r>
            <a:r>
              <a:rPr lang="en-US" sz="1800" dirty="0"/>
              <a:t> &amp; </a:t>
            </a:r>
            <a:r>
              <a:rPr lang="en-US" sz="1800" dirty="0" smtClean="0"/>
              <a:t>Hammons, etc..</a:t>
            </a:r>
          </a:p>
          <a:p>
            <a:r>
              <a:rPr lang="en-US" sz="1800" dirty="0" smtClean="0"/>
              <a:t>Management companies run the hotels for the owners. Owners will pay a base fee and often times and incentive fee to the management companies for their operational services. </a:t>
            </a:r>
          </a:p>
          <a:p>
            <a:pPr marL="0" indent="0" algn="ctr">
              <a:buFont typeface="Wingdings 2"/>
              <a:buNone/>
            </a:pP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316283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Brands can participate in all three aspects but it is not typical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3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Asset Management – Duties/Goals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/>
              <a:t>Asset Managers primary job</a:t>
            </a:r>
            <a:r>
              <a:rPr lang="en-US" dirty="0"/>
              <a:t> – achieve ownership goals which include; maximizing property value, monitoring performance, and protecting economic value and physical condition.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Different </a:t>
            </a:r>
            <a:r>
              <a:rPr lang="en-US" u="sng" dirty="0"/>
              <a:t>levels of Asset Management:</a:t>
            </a:r>
            <a:endParaRPr lang="en-US" dirty="0"/>
          </a:p>
          <a:p>
            <a:pPr lvl="0"/>
            <a:r>
              <a:rPr lang="en-US" dirty="0"/>
              <a:t>Assist in various phases of hotel investment life cycle</a:t>
            </a:r>
          </a:p>
          <a:p>
            <a:pPr lvl="0"/>
            <a:r>
              <a:rPr lang="en-US" dirty="0"/>
              <a:t>Detailed review of all opportunities to maximize cash flow</a:t>
            </a:r>
          </a:p>
          <a:p>
            <a:pPr lvl="0"/>
            <a:r>
              <a:rPr lang="en-US" dirty="0"/>
              <a:t>Management Company RFP solicitation</a:t>
            </a:r>
          </a:p>
          <a:p>
            <a:pPr lvl="0"/>
            <a:r>
              <a:rPr lang="en-US" dirty="0" smtClean="0"/>
              <a:t>Set and monitor property budgets and forecasts </a:t>
            </a:r>
            <a:endParaRPr lang="en-US" dirty="0"/>
          </a:p>
          <a:p>
            <a:pPr lvl="0"/>
            <a:r>
              <a:rPr lang="en-US" dirty="0" smtClean="0"/>
              <a:t>Develop operational tools to increase managements productivity </a:t>
            </a:r>
          </a:p>
          <a:p>
            <a:pPr lvl="0"/>
            <a:r>
              <a:rPr lang="en-US" dirty="0" smtClean="0"/>
              <a:t>Contract negotiations</a:t>
            </a:r>
          </a:p>
          <a:p>
            <a:pPr lvl="0"/>
            <a:r>
              <a:rPr lang="en-US" dirty="0" smtClean="0"/>
              <a:t>Assist throughout the entire takeover process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/>
              <a:t>4 Primary phases of Asset Management:</a:t>
            </a:r>
            <a:endParaRPr lang="en-US" dirty="0"/>
          </a:p>
          <a:p>
            <a:pPr lvl="0"/>
            <a:r>
              <a:rPr lang="en-US" dirty="0"/>
              <a:t>Determine ownership objectives</a:t>
            </a:r>
          </a:p>
          <a:p>
            <a:pPr lvl="0"/>
            <a:r>
              <a:rPr lang="en-US" dirty="0"/>
              <a:t>Absorbing asset after acquisition or development</a:t>
            </a:r>
          </a:p>
          <a:p>
            <a:pPr lvl="0"/>
            <a:r>
              <a:rPr lang="en-US" dirty="0"/>
              <a:t>Unlocking value and monitoring operating performance</a:t>
            </a:r>
          </a:p>
          <a:p>
            <a:pPr lvl="0"/>
            <a:r>
              <a:rPr lang="en-US" dirty="0"/>
              <a:t>Divesting the asset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7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Takeover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7467600" cy="4572000"/>
          </a:xfrm>
        </p:spPr>
        <p:txBody>
          <a:bodyPr/>
          <a:lstStyle/>
          <a:p>
            <a:pPr marL="182880" indent="-457200"/>
            <a:r>
              <a:rPr lang="en-US" dirty="0" smtClean="0"/>
              <a:t>Due Diligence material – </a:t>
            </a:r>
            <a:r>
              <a:rPr lang="en-US" sz="2000" dirty="0" smtClean="0"/>
              <a:t>underwriting model, deal performance expectations</a:t>
            </a:r>
          </a:p>
          <a:p>
            <a:pPr marL="182880" indent="-457200"/>
            <a:r>
              <a:rPr lang="en-US" dirty="0" smtClean="0"/>
              <a:t>Property Level Reports – </a:t>
            </a:r>
            <a:r>
              <a:rPr lang="en-US" sz="2000" dirty="0" smtClean="0"/>
              <a:t>Balance Sheets, P&amp;L, Budgets, STR reports</a:t>
            </a:r>
          </a:p>
          <a:p>
            <a:pPr marL="182880" indent="-457200"/>
            <a:r>
              <a:rPr lang="en-US" dirty="0" smtClean="0"/>
              <a:t>Key Agreements – </a:t>
            </a:r>
            <a:r>
              <a:rPr lang="en-US" sz="2000" dirty="0" smtClean="0"/>
              <a:t>Management, Franchise</a:t>
            </a:r>
          </a:p>
          <a:p>
            <a:pPr marL="182880" indent="-457200"/>
            <a:r>
              <a:rPr lang="en-US" dirty="0" smtClean="0"/>
              <a:t>Licenses and Contracts</a:t>
            </a:r>
          </a:p>
          <a:p>
            <a:pPr marL="182880" indent="-457200"/>
            <a:r>
              <a:rPr lang="en-US" dirty="0" smtClean="0"/>
              <a:t>Third Party Reports – </a:t>
            </a:r>
            <a:r>
              <a:rPr lang="en-US" sz="2000" dirty="0" smtClean="0"/>
              <a:t>Appraisal, Engineering, Property Condition reports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03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8526" y="1371600"/>
            <a:ext cx="2743200" cy="4876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sz="2900" dirty="0" smtClean="0"/>
              <a:t>Management Agreement</a:t>
            </a:r>
            <a:endParaRPr lang="en-US" sz="2000" dirty="0" smtClean="0"/>
          </a:p>
          <a:p>
            <a:pPr marL="0" indent="0" algn="ctr">
              <a:spcBef>
                <a:spcPts val="500"/>
              </a:spcBef>
              <a:buNone/>
            </a:pPr>
            <a:r>
              <a:rPr lang="en-US" sz="2000" u="sng" dirty="0" smtClean="0"/>
              <a:t>Abstract Outline</a:t>
            </a:r>
          </a:p>
          <a:p>
            <a:pPr marL="0" indent="0" algn="ctr">
              <a:buNone/>
            </a:pPr>
            <a:endParaRPr lang="en-US" sz="2000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Contract details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Management fees &amp; reimbursable expense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Reporting requirements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Performance termination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Other material provisions</a:t>
            </a:r>
          </a:p>
          <a:p>
            <a:pPr lvl="1"/>
            <a:r>
              <a:rPr lang="en-US" sz="2300" dirty="0"/>
              <a:t>Competing facilities clause</a:t>
            </a:r>
          </a:p>
          <a:p>
            <a:pPr lvl="1"/>
            <a:r>
              <a:rPr lang="en-US" sz="2300" dirty="0"/>
              <a:t>Owner approval of GM</a:t>
            </a:r>
          </a:p>
          <a:p>
            <a:pPr lvl="1"/>
            <a:r>
              <a:rPr lang="en-US" sz="2300" dirty="0"/>
              <a:t>Comp 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74126" y="1371600"/>
            <a:ext cx="2895600" cy="5105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en-US" sz="2900" dirty="0" smtClean="0"/>
              <a:t>Franchise </a:t>
            </a:r>
            <a:r>
              <a:rPr lang="en-US" sz="2900" dirty="0" smtClean="0"/>
              <a:t>Agreement</a:t>
            </a:r>
            <a:endParaRPr lang="en-US" sz="2900" dirty="0" smtClean="0"/>
          </a:p>
          <a:p>
            <a:pPr marL="0" indent="0" algn="ctr">
              <a:spcBef>
                <a:spcPts val="500"/>
              </a:spcBef>
              <a:buNone/>
            </a:pPr>
            <a:r>
              <a:rPr lang="en-US" sz="2000" u="sng" dirty="0"/>
              <a:t>Abstract Outline</a:t>
            </a:r>
          </a:p>
          <a:p>
            <a:pPr marL="0" indent="0" algn="ctr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Contract Details</a:t>
            </a:r>
          </a:p>
          <a:p>
            <a:pPr lvl="1"/>
            <a:r>
              <a:rPr lang="en-US" sz="2300" dirty="0" smtClean="0"/>
              <a:t>Terms</a:t>
            </a:r>
          </a:p>
          <a:p>
            <a:pPr lvl="1"/>
            <a:r>
              <a:rPr lang="en-US" sz="2300" dirty="0" smtClean="0"/>
              <a:t>Dates</a:t>
            </a:r>
          </a:p>
          <a:p>
            <a:pPr lvl="1"/>
            <a:r>
              <a:rPr lang="en-US" sz="2300" dirty="0" smtClean="0"/>
              <a:t>Restriction if applicable</a:t>
            </a:r>
            <a:endParaRPr lang="en-US" sz="23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License Fees and Reimbursable Expenses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Reporting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Termination Provisions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Material </a:t>
            </a:r>
            <a:r>
              <a:rPr lang="en-US" dirty="0" smtClean="0"/>
              <a:t>Provisions</a:t>
            </a:r>
          </a:p>
          <a:p>
            <a:pPr marL="788670" lvl="1" indent="-514350"/>
            <a:r>
              <a:rPr lang="en-US" sz="2300" dirty="0" smtClean="0"/>
              <a:t>Record Keeping</a:t>
            </a:r>
          </a:p>
          <a:p>
            <a:pPr marL="788670" lvl="1" indent="-514350"/>
            <a:r>
              <a:rPr lang="en-US" sz="2300" dirty="0" smtClean="0"/>
              <a:t>Responsibilities of franchisee</a:t>
            </a:r>
            <a:endParaRPr lang="en-US" sz="2300" dirty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45926" y="1371600"/>
            <a:ext cx="2971800" cy="52578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Font typeface="Wingdings 2"/>
              <a:buNone/>
            </a:pPr>
            <a:r>
              <a:rPr lang="en-US" sz="2900" dirty="0" smtClean="0"/>
              <a:t>Condominium Agreement</a:t>
            </a:r>
          </a:p>
          <a:p>
            <a:pPr marL="0" indent="0" algn="ctr">
              <a:spcBef>
                <a:spcPts val="500"/>
              </a:spcBef>
              <a:buFont typeface="Wingdings 2"/>
              <a:buNone/>
            </a:pPr>
            <a:r>
              <a:rPr lang="en-US" sz="2000" u="sng" dirty="0" smtClean="0"/>
              <a:t>Abstract Outline</a:t>
            </a:r>
          </a:p>
          <a:p>
            <a:pPr marL="0" indent="0" algn="ctr">
              <a:buFont typeface="Wingdings 2"/>
              <a:buNone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How are costs allocated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Voting rights of members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When </a:t>
            </a:r>
            <a:r>
              <a:rPr lang="en-US" dirty="0" smtClean="0"/>
              <a:t>the </a:t>
            </a:r>
            <a:r>
              <a:rPr lang="en-US" dirty="0"/>
              <a:t>board </a:t>
            </a:r>
            <a:r>
              <a:rPr lang="en-US" dirty="0" smtClean="0"/>
              <a:t>meets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Definition of common areas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Can management company be hired for common areas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How is board or association elected and terms of </a:t>
            </a:r>
            <a:r>
              <a:rPr lang="en-US" dirty="0" smtClean="0"/>
              <a:t>members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Anything else that seems of high importance</a:t>
            </a:r>
          </a:p>
          <a:p>
            <a:endParaRPr lang="en-US" sz="2000" dirty="0" smtClean="0"/>
          </a:p>
          <a:p>
            <a:pPr marL="0" indent="0" algn="ctr">
              <a:buFont typeface="Wingdings 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03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92162"/>
          </a:xfrm>
        </p:spPr>
        <p:txBody>
          <a:bodyPr/>
          <a:lstStyle/>
          <a:p>
            <a:r>
              <a:rPr lang="en-US" dirty="0" smtClean="0"/>
              <a:t>Common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3962400" cy="56388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5600" b="1" dirty="0"/>
              <a:t>FFO</a:t>
            </a:r>
            <a:r>
              <a:rPr lang="en-US" sz="5600" dirty="0"/>
              <a:t> = Funds From Operations</a:t>
            </a:r>
          </a:p>
          <a:p>
            <a:pPr lvl="0"/>
            <a:r>
              <a:rPr lang="en-US" sz="5600" b="1" dirty="0" err="1" smtClean="0"/>
              <a:t>CapEx</a:t>
            </a:r>
            <a:r>
              <a:rPr lang="en-US" sz="5600" dirty="0" smtClean="0"/>
              <a:t> </a:t>
            </a:r>
            <a:r>
              <a:rPr lang="en-US" sz="5600" dirty="0"/>
              <a:t>= Capital Expenditure</a:t>
            </a:r>
          </a:p>
          <a:p>
            <a:pPr lvl="0"/>
            <a:r>
              <a:rPr lang="en-US" sz="5600" b="1" dirty="0"/>
              <a:t>RFP</a:t>
            </a:r>
            <a:r>
              <a:rPr lang="en-US" sz="5600" dirty="0"/>
              <a:t> = Request For Proposal</a:t>
            </a:r>
          </a:p>
          <a:p>
            <a:pPr lvl="0"/>
            <a:r>
              <a:rPr lang="en-US" sz="5600" b="1" dirty="0"/>
              <a:t>PCA</a:t>
            </a:r>
            <a:r>
              <a:rPr lang="en-US" sz="5600" dirty="0"/>
              <a:t> = Property Condition Assessment</a:t>
            </a:r>
          </a:p>
          <a:p>
            <a:pPr lvl="0"/>
            <a:r>
              <a:rPr lang="en-US" sz="5600" b="1" dirty="0"/>
              <a:t>Working Capital </a:t>
            </a:r>
            <a:r>
              <a:rPr lang="en-US" sz="5600" dirty="0"/>
              <a:t>= Cash on hand</a:t>
            </a:r>
          </a:p>
          <a:p>
            <a:pPr lvl="0"/>
            <a:r>
              <a:rPr lang="en-US" sz="5600" b="1" dirty="0"/>
              <a:t>IMF</a:t>
            </a:r>
            <a:r>
              <a:rPr lang="en-US" sz="5600" dirty="0"/>
              <a:t> = Incentive Management Fee</a:t>
            </a:r>
          </a:p>
          <a:p>
            <a:pPr lvl="0"/>
            <a:r>
              <a:rPr lang="en-US" sz="5600" b="1" dirty="0"/>
              <a:t>OLAP</a:t>
            </a:r>
            <a:r>
              <a:rPr lang="en-US" sz="5600" dirty="0"/>
              <a:t> = online analytical processing</a:t>
            </a:r>
          </a:p>
          <a:p>
            <a:pPr lvl="0"/>
            <a:r>
              <a:rPr lang="en-US" sz="5600" b="1" dirty="0"/>
              <a:t>Flow throu</a:t>
            </a:r>
            <a:r>
              <a:rPr lang="en-US" sz="5600" dirty="0"/>
              <a:t>gh = the percent of excess revenue that results in extra profit or the percent of saved money when revenue fails to meet expectations.</a:t>
            </a:r>
          </a:p>
          <a:p>
            <a:pPr lvl="0"/>
            <a:r>
              <a:rPr lang="en-US" sz="5600" b="1" dirty="0"/>
              <a:t>DSCR</a:t>
            </a:r>
            <a:r>
              <a:rPr lang="en-US" sz="5600" dirty="0"/>
              <a:t> = Debt service coverage ratio – amount of cash available to meet principle debt payments + annual interest</a:t>
            </a:r>
          </a:p>
          <a:p>
            <a:pPr lvl="0"/>
            <a:r>
              <a:rPr lang="en-US" sz="5600" b="1" dirty="0" smtClean="0"/>
              <a:t>Pro </a:t>
            </a:r>
            <a:r>
              <a:rPr lang="en-US" sz="5600" b="1" dirty="0"/>
              <a:t>Forma </a:t>
            </a:r>
            <a:r>
              <a:rPr lang="en-US" sz="5600" dirty="0"/>
              <a:t>= gives a fair idea of the cash outlay for a shipment or anticipated occurrence. Pro Forma financial statements give an idea of how the actual statements will look if </a:t>
            </a:r>
            <a:r>
              <a:rPr lang="en-US" sz="5600" dirty="0" smtClean="0"/>
              <a:t>underlying </a:t>
            </a:r>
            <a:r>
              <a:rPr lang="en-US" sz="5600" dirty="0"/>
              <a:t>assumptions hold true.</a:t>
            </a:r>
          </a:p>
          <a:p>
            <a:pPr lvl="0"/>
            <a:r>
              <a:rPr lang="en-US" sz="5600" b="1" dirty="0" smtClean="0"/>
              <a:t>Cap </a:t>
            </a:r>
            <a:r>
              <a:rPr lang="en-US" sz="5600" b="1" dirty="0"/>
              <a:t>Rate</a:t>
            </a:r>
            <a:r>
              <a:rPr lang="en-US" sz="5600" dirty="0"/>
              <a:t> = imputed value between what the asset sold for and NOI stream (reflection of risk)</a:t>
            </a:r>
          </a:p>
          <a:p>
            <a:pPr lvl="0"/>
            <a:r>
              <a:rPr lang="en-US" sz="5600" b="1" dirty="0"/>
              <a:t>Equity Yield </a:t>
            </a:r>
            <a:r>
              <a:rPr lang="en-US" sz="5600" dirty="0"/>
              <a:t>= ratio of earnings in relation to the amount of </a:t>
            </a:r>
            <a:r>
              <a:rPr lang="en-US" sz="5600" dirty="0" smtClean="0"/>
              <a:t>equity invested</a:t>
            </a:r>
          </a:p>
          <a:p>
            <a:pPr lvl="0"/>
            <a:r>
              <a:rPr lang="en-US" sz="5600" b="1" dirty="0" smtClean="0"/>
              <a:t>Capital </a:t>
            </a:r>
            <a:r>
              <a:rPr lang="en-US" sz="5600" b="1" dirty="0"/>
              <a:t>Stack</a:t>
            </a:r>
            <a:r>
              <a:rPr lang="en-US" sz="5600" dirty="0"/>
              <a:t> = sources of capital and costs of capital</a:t>
            </a:r>
          </a:p>
          <a:p>
            <a:pPr lvl="0"/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143000"/>
            <a:ext cx="4648200" cy="5486400"/>
          </a:xfrm>
        </p:spPr>
        <p:txBody>
          <a:bodyPr>
            <a:noAutofit/>
          </a:bodyPr>
          <a:lstStyle/>
          <a:p>
            <a:pPr lvl="0">
              <a:spcBef>
                <a:spcPts val="300"/>
              </a:spcBef>
            </a:pPr>
            <a:r>
              <a:rPr lang="en-US" sz="1400" b="1" dirty="0"/>
              <a:t>Appraisers</a:t>
            </a:r>
            <a:r>
              <a:rPr lang="en-US" sz="1400" dirty="0"/>
              <a:t> = Usually 3</a:t>
            </a:r>
            <a:r>
              <a:rPr lang="en-US" sz="1400" baseline="30000" dirty="0"/>
              <a:t>rd</a:t>
            </a:r>
            <a:r>
              <a:rPr lang="en-US" sz="1400" dirty="0"/>
              <a:t> party companies that </a:t>
            </a:r>
            <a:r>
              <a:rPr lang="en-US" sz="1400" dirty="0" smtClean="0"/>
              <a:t>are involved </a:t>
            </a:r>
            <a:r>
              <a:rPr lang="en-US" sz="1400" dirty="0"/>
              <a:t>when a sale of </a:t>
            </a:r>
            <a:r>
              <a:rPr lang="en-US" sz="1400" dirty="0" smtClean="0"/>
              <a:t>asset </a:t>
            </a:r>
            <a:r>
              <a:rPr lang="en-US" sz="1400" dirty="0"/>
              <a:t>is being negotiated.</a:t>
            </a:r>
          </a:p>
          <a:p>
            <a:pPr lvl="0">
              <a:spcBef>
                <a:spcPts val="300"/>
              </a:spcBef>
            </a:pPr>
            <a:r>
              <a:rPr lang="en-US" sz="1400" b="1" dirty="0" smtClean="0"/>
              <a:t>CI</a:t>
            </a:r>
            <a:r>
              <a:rPr lang="en-US" sz="1400" dirty="0" smtClean="0"/>
              <a:t> </a:t>
            </a:r>
            <a:r>
              <a:rPr lang="en-US" sz="1400" dirty="0"/>
              <a:t>= consolidated Inventory</a:t>
            </a:r>
          </a:p>
          <a:p>
            <a:pPr lvl="0">
              <a:spcBef>
                <a:spcPts val="300"/>
              </a:spcBef>
            </a:pPr>
            <a:r>
              <a:rPr lang="en-US" sz="1400" b="1" dirty="0"/>
              <a:t>Underwrite</a:t>
            </a:r>
            <a:r>
              <a:rPr lang="en-US" sz="1400" dirty="0"/>
              <a:t> = trying to come up with an estimated value of a property years down the road using benchmarks, previous management company info, and other resources.</a:t>
            </a:r>
          </a:p>
          <a:p>
            <a:pPr lvl="0">
              <a:spcBef>
                <a:spcPts val="300"/>
              </a:spcBef>
            </a:pPr>
            <a:r>
              <a:rPr lang="en-US" sz="1400" b="1" dirty="0" smtClean="0"/>
              <a:t>Easement </a:t>
            </a:r>
            <a:r>
              <a:rPr lang="en-US" sz="1400" dirty="0"/>
              <a:t>= right given to 3</a:t>
            </a:r>
            <a:r>
              <a:rPr lang="en-US" sz="1400" baseline="30000" dirty="0"/>
              <a:t>rd</a:t>
            </a:r>
            <a:r>
              <a:rPr lang="en-US" sz="1400" dirty="0"/>
              <a:t> party for land use and it cant be revoked</a:t>
            </a:r>
          </a:p>
          <a:p>
            <a:pPr lvl="0">
              <a:spcBef>
                <a:spcPts val="300"/>
              </a:spcBef>
            </a:pPr>
            <a:r>
              <a:rPr lang="en-US" sz="1400" b="1" dirty="0"/>
              <a:t>Group Pace</a:t>
            </a:r>
            <a:r>
              <a:rPr lang="en-US" sz="1400" dirty="0"/>
              <a:t> = now vs. last year amount of group bookings</a:t>
            </a:r>
          </a:p>
          <a:p>
            <a:pPr lvl="0">
              <a:spcBef>
                <a:spcPts val="300"/>
              </a:spcBef>
            </a:pPr>
            <a:r>
              <a:rPr lang="en-US" sz="1400" b="1" dirty="0"/>
              <a:t>LRA </a:t>
            </a:r>
            <a:r>
              <a:rPr lang="en-US" sz="1400" dirty="0"/>
              <a:t>= Last Room Availability</a:t>
            </a:r>
          </a:p>
          <a:p>
            <a:pPr lvl="0">
              <a:spcBef>
                <a:spcPts val="300"/>
              </a:spcBef>
            </a:pPr>
            <a:r>
              <a:rPr lang="en-US" sz="1400" b="1" dirty="0" smtClean="0"/>
              <a:t>Amortization </a:t>
            </a:r>
            <a:r>
              <a:rPr lang="en-US" sz="1400" dirty="0"/>
              <a:t>= paying off of debt in regular installments over a period of time.</a:t>
            </a:r>
          </a:p>
          <a:p>
            <a:pPr lvl="0">
              <a:spcBef>
                <a:spcPts val="300"/>
              </a:spcBef>
            </a:pPr>
            <a:r>
              <a:rPr lang="en-US" sz="1400" b="1" dirty="0" smtClean="0"/>
              <a:t>Allowance </a:t>
            </a:r>
            <a:r>
              <a:rPr lang="en-US" sz="1400" dirty="0"/>
              <a:t>= reduction in </a:t>
            </a:r>
            <a:r>
              <a:rPr lang="en-US" sz="1400" dirty="0" smtClean="0"/>
              <a:t>rev. due </a:t>
            </a:r>
            <a:r>
              <a:rPr lang="en-US" sz="1400" dirty="0"/>
              <a:t>to </a:t>
            </a:r>
            <a:r>
              <a:rPr lang="en-US" sz="1400" dirty="0" smtClean="0"/>
              <a:t>service problem</a:t>
            </a:r>
            <a:endParaRPr lang="en-US" sz="1400" dirty="0"/>
          </a:p>
          <a:p>
            <a:pPr lvl="0">
              <a:spcBef>
                <a:spcPts val="300"/>
              </a:spcBef>
            </a:pPr>
            <a:r>
              <a:rPr lang="en-US" sz="1400" b="1" dirty="0"/>
              <a:t>Adjustments </a:t>
            </a:r>
            <a:r>
              <a:rPr lang="en-US" sz="1400" dirty="0"/>
              <a:t>= subtracted from total revenue for things like a posting error.</a:t>
            </a:r>
          </a:p>
          <a:p>
            <a:pPr lvl="0">
              <a:spcBef>
                <a:spcPts val="300"/>
              </a:spcBef>
            </a:pPr>
            <a:r>
              <a:rPr lang="en-US" sz="1400" b="1" dirty="0" smtClean="0"/>
              <a:t>Residual </a:t>
            </a:r>
            <a:r>
              <a:rPr lang="en-US" sz="1400" b="1" dirty="0"/>
              <a:t>IMF </a:t>
            </a:r>
            <a:r>
              <a:rPr lang="en-US" sz="1400" dirty="0"/>
              <a:t>= money given to the management company if the hotel is sold. A percentage of the revenue from the sale after owner’s priority.</a:t>
            </a:r>
          </a:p>
          <a:p>
            <a:pPr lvl="0">
              <a:spcBef>
                <a:spcPts val="300"/>
              </a:spcBef>
            </a:pPr>
            <a:r>
              <a:rPr lang="en-US" sz="1400" b="1" dirty="0"/>
              <a:t>Key Money </a:t>
            </a:r>
            <a:r>
              <a:rPr lang="en-US" sz="1400" dirty="0"/>
              <a:t>= money used to add incentive to deals. Ex: we agree to help fund the project if they agree to give us the project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03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r>
              <a:rPr lang="en-US" dirty="0" smtClean="0"/>
              <a:t>Important Industry Equation’s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3749040" cy="5029200"/>
          </a:xfrm>
        </p:spPr>
        <p:txBody>
          <a:bodyPr>
            <a:noAutofit/>
          </a:bodyPr>
          <a:lstStyle/>
          <a:p>
            <a:pPr lvl="0"/>
            <a:r>
              <a:rPr lang="en-US" sz="1400" b="1" dirty="0"/>
              <a:t>Occ. %</a:t>
            </a:r>
            <a:r>
              <a:rPr lang="en-US" sz="1400" dirty="0"/>
              <a:t> = rooms occupied/rooms available</a:t>
            </a:r>
          </a:p>
          <a:p>
            <a:pPr lvl="0"/>
            <a:r>
              <a:rPr lang="en-US" sz="1400" b="1" dirty="0" err="1"/>
              <a:t>RevPAR</a:t>
            </a:r>
            <a:r>
              <a:rPr lang="en-US" sz="1400" dirty="0"/>
              <a:t> = </a:t>
            </a:r>
            <a:r>
              <a:rPr lang="en-US" sz="1400" dirty="0" smtClean="0"/>
              <a:t>Revenue / </a:t>
            </a:r>
            <a:r>
              <a:rPr lang="en-US" sz="1400" dirty="0"/>
              <a:t>rooms available or ADR x Occ. %</a:t>
            </a:r>
          </a:p>
          <a:p>
            <a:pPr lvl="0"/>
            <a:r>
              <a:rPr lang="en-US" sz="1400" b="1" dirty="0"/>
              <a:t>Profit Margin</a:t>
            </a:r>
            <a:r>
              <a:rPr lang="en-US" sz="1400" dirty="0"/>
              <a:t> = </a:t>
            </a:r>
            <a:r>
              <a:rPr lang="en-US" sz="1400" dirty="0" smtClean="0"/>
              <a:t>NI(profit)/revenue</a:t>
            </a:r>
            <a:endParaRPr lang="en-US" sz="1400" dirty="0"/>
          </a:p>
          <a:p>
            <a:pPr lvl="0"/>
            <a:r>
              <a:rPr lang="en-US" sz="1400" b="1" dirty="0" smtClean="0"/>
              <a:t>Gross </a:t>
            </a:r>
            <a:r>
              <a:rPr lang="en-US" sz="1400" b="1" dirty="0"/>
              <a:t>Profit</a:t>
            </a:r>
            <a:r>
              <a:rPr lang="en-US" sz="1400" dirty="0"/>
              <a:t> = </a:t>
            </a:r>
            <a:r>
              <a:rPr lang="en-US" sz="1400" dirty="0" smtClean="0"/>
              <a:t>Revenue – </a:t>
            </a:r>
            <a:r>
              <a:rPr lang="en-US" sz="1400" dirty="0"/>
              <a:t>cost of sales</a:t>
            </a:r>
          </a:p>
          <a:p>
            <a:pPr lvl="0"/>
            <a:r>
              <a:rPr lang="en-US" sz="1400" b="1" dirty="0"/>
              <a:t>Equity Yield</a:t>
            </a:r>
            <a:r>
              <a:rPr lang="en-US" sz="1400" dirty="0"/>
              <a:t> = earning on equity / amount of equity</a:t>
            </a:r>
          </a:p>
          <a:p>
            <a:pPr lvl="0"/>
            <a:r>
              <a:rPr lang="en-US" sz="1400" b="1" dirty="0"/>
              <a:t>Cap Rate</a:t>
            </a:r>
            <a:r>
              <a:rPr lang="en-US" sz="1400" dirty="0"/>
              <a:t> = NOI/ </a:t>
            </a:r>
            <a:r>
              <a:rPr lang="en-US" sz="1400" dirty="0" smtClean="0"/>
              <a:t>total </a:t>
            </a:r>
            <a:r>
              <a:rPr lang="en-US" sz="1400" dirty="0"/>
              <a:t>value (value = sales price, ask price, or appraisal value</a:t>
            </a:r>
            <a:r>
              <a:rPr lang="en-US" sz="1400" dirty="0" smtClean="0"/>
              <a:t>)</a:t>
            </a:r>
          </a:p>
          <a:p>
            <a:r>
              <a:rPr lang="en-US" sz="1400" b="1" dirty="0"/>
              <a:t>E</a:t>
            </a:r>
            <a:r>
              <a:rPr lang="en-US" sz="1400" b="1" dirty="0" smtClean="0"/>
              <a:t>stimated </a:t>
            </a:r>
            <a:r>
              <a:rPr lang="en-US" sz="1400" b="1" dirty="0"/>
              <a:t>value </a:t>
            </a:r>
            <a:r>
              <a:rPr lang="en-US" sz="1400" dirty="0" smtClean="0"/>
              <a:t>= NOI/cap rate</a:t>
            </a:r>
            <a:endParaRPr lang="en-US" sz="1400" dirty="0"/>
          </a:p>
          <a:p>
            <a:pPr lvl="0"/>
            <a:r>
              <a:rPr lang="en-US" sz="1400" b="1" dirty="0" smtClean="0"/>
              <a:t>***Flow </a:t>
            </a:r>
            <a:r>
              <a:rPr lang="en-US" sz="1400" b="1" dirty="0"/>
              <a:t>Through</a:t>
            </a:r>
            <a:r>
              <a:rPr lang="en-US" sz="1400" dirty="0"/>
              <a:t> = change in GOP/ Change in Rev.</a:t>
            </a:r>
          </a:p>
          <a:p>
            <a:pPr lvl="1"/>
            <a:r>
              <a:rPr lang="en-US" sz="1200" b="1" dirty="0"/>
              <a:t>Sales positive </a:t>
            </a:r>
            <a:r>
              <a:rPr lang="en-US" sz="1200" dirty="0"/>
              <a:t>=</a:t>
            </a:r>
            <a:r>
              <a:rPr lang="en-US" sz="1200" b="1" dirty="0"/>
              <a:t> </a:t>
            </a:r>
            <a:r>
              <a:rPr lang="en-US" sz="1200" dirty="0"/>
              <a:t>Act. – </a:t>
            </a:r>
            <a:r>
              <a:rPr lang="en-US" sz="1200" dirty="0" err="1"/>
              <a:t>Budg</a:t>
            </a:r>
            <a:r>
              <a:rPr lang="en-US" sz="1200" dirty="0"/>
              <a:t>. Reflects a positive number</a:t>
            </a:r>
          </a:p>
          <a:p>
            <a:pPr lvl="1"/>
            <a:r>
              <a:rPr lang="en-US" sz="1200" b="1" dirty="0"/>
              <a:t>Sales negative </a:t>
            </a:r>
            <a:r>
              <a:rPr lang="en-US" sz="1200" dirty="0"/>
              <a:t>=</a:t>
            </a:r>
            <a:r>
              <a:rPr lang="en-US" sz="1200" b="1" dirty="0"/>
              <a:t> </a:t>
            </a:r>
            <a:r>
              <a:rPr lang="en-US" sz="1200" dirty="0"/>
              <a:t>Act. – </a:t>
            </a:r>
            <a:r>
              <a:rPr lang="en-US" sz="1200" dirty="0" err="1"/>
              <a:t>Budg</a:t>
            </a:r>
            <a:r>
              <a:rPr lang="en-US" sz="1200" dirty="0"/>
              <a:t>. Reflects a negative number</a:t>
            </a:r>
          </a:p>
          <a:p>
            <a:pPr lvl="1"/>
            <a:r>
              <a:rPr lang="en-US" sz="1200" b="1" dirty="0"/>
              <a:t>Flow on Positive </a:t>
            </a:r>
            <a:r>
              <a:rPr lang="en-US" sz="1200" dirty="0"/>
              <a:t>= change in GOP/Change in sales</a:t>
            </a:r>
          </a:p>
          <a:p>
            <a:pPr lvl="1"/>
            <a:r>
              <a:rPr lang="en-US" sz="1200" b="1" dirty="0"/>
              <a:t>Flow on Negative </a:t>
            </a:r>
            <a:r>
              <a:rPr lang="en-US" sz="1200" dirty="0"/>
              <a:t>= 1-(change in GOP/Change in sales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524000"/>
            <a:ext cx="4343400" cy="5105400"/>
          </a:xfrm>
        </p:spPr>
        <p:txBody>
          <a:bodyPr>
            <a:noAutofit/>
          </a:bodyPr>
          <a:lstStyle/>
          <a:p>
            <a:pPr lvl="0"/>
            <a:r>
              <a:rPr lang="en-US" sz="1400" b="1" dirty="0"/>
              <a:t>IMF</a:t>
            </a:r>
            <a:r>
              <a:rPr lang="en-US" sz="1400" dirty="0"/>
              <a:t> = </a:t>
            </a:r>
            <a:r>
              <a:rPr lang="en-US" sz="1400" dirty="0" smtClean="0"/>
              <a:t>% </a:t>
            </a:r>
            <a:r>
              <a:rPr lang="en-US" sz="1400" dirty="0"/>
              <a:t>of available cash </a:t>
            </a:r>
            <a:r>
              <a:rPr lang="en-US" sz="1400" dirty="0" smtClean="0"/>
              <a:t>flow</a:t>
            </a:r>
          </a:p>
          <a:p>
            <a:r>
              <a:rPr lang="en-US" sz="1400" b="1" dirty="0"/>
              <a:t>Cash Flow</a:t>
            </a:r>
            <a:r>
              <a:rPr lang="en-US" sz="1400" dirty="0"/>
              <a:t> = operating profit – owners </a:t>
            </a:r>
            <a:r>
              <a:rPr lang="en-US" sz="1400" dirty="0" smtClean="0"/>
              <a:t>priority</a:t>
            </a:r>
            <a:endParaRPr lang="en-US" sz="1400" dirty="0"/>
          </a:p>
          <a:p>
            <a:pPr lvl="0"/>
            <a:r>
              <a:rPr lang="en-US" sz="1400" b="1" dirty="0"/>
              <a:t>Owners Priority</a:t>
            </a:r>
            <a:r>
              <a:rPr lang="en-US" sz="1400" dirty="0"/>
              <a:t> = __% (owners </a:t>
            </a:r>
            <a:r>
              <a:rPr lang="en-US" sz="1400" dirty="0" err="1"/>
              <a:t>ttl</a:t>
            </a:r>
            <a:r>
              <a:rPr lang="en-US" sz="1400" dirty="0"/>
              <a:t>. capital invest. + add. capital invest.)</a:t>
            </a:r>
          </a:p>
          <a:p>
            <a:pPr lvl="0"/>
            <a:r>
              <a:rPr lang="en-US" sz="1400" b="1" dirty="0" smtClean="0"/>
              <a:t>DSCR</a:t>
            </a:r>
            <a:r>
              <a:rPr lang="en-US" sz="1400" dirty="0" smtClean="0"/>
              <a:t> </a:t>
            </a:r>
            <a:r>
              <a:rPr lang="en-US" sz="1400" dirty="0"/>
              <a:t>= NOI/total debt service</a:t>
            </a:r>
          </a:p>
          <a:p>
            <a:pPr lvl="0"/>
            <a:r>
              <a:rPr lang="en-US" sz="1400" b="1" dirty="0" smtClean="0"/>
              <a:t>COS </a:t>
            </a:r>
            <a:r>
              <a:rPr lang="en-US" sz="1400" b="1" dirty="0"/>
              <a:t>% </a:t>
            </a:r>
            <a:r>
              <a:rPr lang="en-US" sz="1400" dirty="0"/>
              <a:t>= COS/total department revenue</a:t>
            </a:r>
          </a:p>
          <a:p>
            <a:pPr lvl="0"/>
            <a:r>
              <a:rPr lang="en-US" sz="1400" b="1" dirty="0"/>
              <a:t>Residual IMF</a:t>
            </a:r>
            <a:r>
              <a:rPr lang="en-US" sz="1400" dirty="0"/>
              <a:t> = sale proceeds * (20%) (after owners residual priority of 10% cumulative unleveraged IRR).</a:t>
            </a:r>
          </a:p>
          <a:p>
            <a:pPr lvl="0"/>
            <a:r>
              <a:rPr lang="en-US" sz="1400" b="1" dirty="0"/>
              <a:t>Total room sales</a:t>
            </a:r>
            <a:r>
              <a:rPr lang="en-US" sz="1400" dirty="0"/>
              <a:t> = #days in month x # of rooms occupied x # of room </a:t>
            </a:r>
            <a:r>
              <a:rPr lang="en-US" sz="1400" dirty="0" smtClean="0"/>
              <a:t>avail. </a:t>
            </a:r>
            <a:r>
              <a:rPr lang="en-US" sz="1400" dirty="0"/>
              <a:t>x </a:t>
            </a:r>
            <a:r>
              <a:rPr lang="en-US" sz="1400" dirty="0" err="1"/>
              <a:t>RevPAR</a:t>
            </a:r>
            <a:r>
              <a:rPr lang="en-US" sz="1400" dirty="0"/>
              <a:t> for month</a:t>
            </a:r>
          </a:p>
          <a:p>
            <a:pPr lvl="0"/>
            <a:r>
              <a:rPr lang="en-US" sz="1400" b="1" dirty="0"/>
              <a:t>__(GOP, profit, revenue, etc.)__ Achievement</a:t>
            </a:r>
            <a:r>
              <a:rPr lang="en-US" sz="1400" dirty="0"/>
              <a:t> = Actual _( )_/ Budgeted _( )_</a:t>
            </a:r>
          </a:p>
          <a:p>
            <a:pPr lvl="0"/>
            <a:r>
              <a:rPr lang="en-US" sz="1400" b="1" dirty="0"/>
              <a:t>Market Cap – </a:t>
            </a:r>
            <a:r>
              <a:rPr lang="en-US" sz="1400" dirty="0"/>
              <a:t>common shares x value of shares</a:t>
            </a:r>
          </a:p>
          <a:p>
            <a:pPr lvl="0"/>
            <a:r>
              <a:rPr lang="en-US" sz="1400" b="1" dirty="0"/>
              <a:t>Discount Factor </a:t>
            </a:r>
            <a:r>
              <a:rPr lang="en-US" sz="1400" dirty="0"/>
              <a:t>– P(t) = 1/(1+r)^t</a:t>
            </a:r>
          </a:p>
          <a:p>
            <a:pPr lvl="0"/>
            <a:r>
              <a:rPr lang="en-US" sz="1400" b="1" dirty="0"/>
              <a:t>LTV (loan to value)</a:t>
            </a:r>
            <a:r>
              <a:rPr lang="en-US" sz="1400" dirty="0"/>
              <a:t> = loan amount divided by property value or </a:t>
            </a:r>
            <a:r>
              <a:rPr lang="en-US" sz="1400" dirty="0" smtClean="0"/>
              <a:t>cost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037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569</TotalTime>
  <Words>1048</Words>
  <Application>Microsoft Macintosh PowerPoint</Application>
  <PresentationFormat>On-screen Show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Asset Management</vt:lpstr>
      <vt:lpstr>Brand vs. Owner vs. Manager</vt:lpstr>
      <vt:lpstr>Asset Management – Duties/Goals</vt:lpstr>
      <vt:lpstr>Takeover Outline</vt:lpstr>
      <vt:lpstr>Contracts</vt:lpstr>
      <vt:lpstr>Common Terms</vt:lpstr>
      <vt:lpstr>Important Industry Equation’s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 Management</dc:title>
  <dc:creator>Terrence Mcdermott</dc:creator>
  <cp:lastModifiedBy>Apple User</cp:lastModifiedBy>
  <cp:revision>59</cp:revision>
  <dcterms:created xsi:type="dcterms:W3CDTF">2013-07-30T14:41:56Z</dcterms:created>
  <dcterms:modified xsi:type="dcterms:W3CDTF">2013-09-12T19:20:49Z</dcterms:modified>
</cp:coreProperties>
</file>